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ppt/handoutMasters/handoutMaster1.xml" ContentType="application/vnd.openxmlformats-officedocument.presentationml.handoutMaster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slides/slide141.xml" ContentType="application/vnd.openxmlformats-officedocument.presentationml.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2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3"/>
  </p:notesMasterIdLst>
  <p:handoutMasterIdLst>
    <p:handoutMasterId r:id="rId144"/>
  </p:handoutMasterIdLst>
  <p:sldIdLst>
    <p:sldId id="256" r:id="rId2"/>
    <p:sldId id="257" r:id="rId3"/>
    <p:sldId id="258" r:id="rId4"/>
    <p:sldId id="259" r:id="rId5"/>
    <p:sldId id="301" r:id="rId6"/>
    <p:sldId id="306" r:id="rId7"/>
    <p:sldId id="260" r:id="rId8"/>
    <p:sldId id="307" r:id="rId9"/>
    <p:sldId id="308" r:id="rId10"/>
    <p:sldId id="262" r:id="rId11"/>
    <p:sldId id="441" r:id="rId12"/>
    <p:sldId id="263" r:id="rId13"/>
    <p:sldId id="295" r:id="rId14"/>
    <p:sldId id="265" r:id="rId15"/>
    <p:sldId id="266" r:id="rId16"/>
    <p:sldId id="291" r:id="rId17"/>
    <p:sldId id="267" r:id="rId18"/>
    <p:sldId id="292" r:id="rId19"/>
    <p:sldId id="290" r:id="rId20"/>
    <p:sldId id="272" r:id="rId21"/>
    <p:sldId id="363" r:id="rId22"/>
    <p:sldId id="419" r:id="rId23"/>
    <p:sldId id="442" r:id="rId24"/>
    <p:sldId id="268" r:id="rId25"/>
    <p:sldId id="288" r:id="rId26"/>
    <p:sldId id="270" r:id="rId27"/>
    <p:sldId id="271" r:id="rId28"/>
    <p:sldId id="275" r:id="rId29"/>
    <p:sldId id="276" r:id="rId30"/>
    <p:sldId id="293" r:id="rId31"/>
    <p:sldId id="396" r:id="rId32"/>
    <p:sldId id="277" r:id="rId33"/>
    <p:sldId id="278" r:id="rId34"/>
    <p:sldId id="436" r:id="rId35"/>
    <p:sldId id="437" r:id="rId36"/>
    <p:sldId id="279" r:id="rId37"/>
    <p:sldId id="438" r:id="rId38"/>
    <p:sldId id="439" r:id="rId39"/>
    <p:sldId id="440" r:id="rId40"/>
    <p:sldId id="280" r:id="rId41"/>
    <p:sldId id="375" r:id="rId42"/>
    <p:sldId id="376" r:id="rId43"/>
    <p:sldId id="398" r:id="rId44"/>
    <p:sldId id="399" r:id="rId45"/>
    <p:sldId id="298" r:id="rId46"/>
    <p:sldId id="299" r:id="rId47"/>
    <p:sldId id="400" r:id="rId48"/>
    <p:sldId id="401" r:id="rId49"/>
    <p:sldId id="402" r:id="rId50"/>
    <p:sldId id="393" r:id="rId51"/>
    <p:sldId id="300" r:id="rId52"/>
    <p:sldId id="303" r:id="rId53"/>
    <p:sldId id="359" r:id="rId54"/>
    <p:sldId id="371" r:id="rId55"/>
    <p:sldId id="374" r:id="rId56"/>
    <p:sldId id="423" r:id="rId57"/>
    <p:sldId id="403" r:id="rId58"/>
    <p:sldId id="316" r:id="rId59"/>
    <p:sldId id="373" r:id="rId60"/>
    <p:sldId id="404" r:id="rId61"/>
    <p:sldId id="317" r:id="rId62"/>
    <p:sldId id="318" r:id="rId63"/>
    <p:sldId id="282" r:id="rId64"/>
    <p:sldId id="283" r:id="rId65"/>
    <p:sldId id="286" r:id="rId66"/>
    <p:sldId id="284" r:id="rId67"/>
    <p:sldId id="287" r:id="rId68"/>
    <p:sldId id="294" r:id="rId69"/>
    <p:sldId id="289" r:id="rId70"/>
    <p:sldId id="356" r:id="rId71"/>
    <p:sldId id="397" r:id="rId72"/>
    <p:sldId id="418" r:id="rId73"/>
    <p:sldId id="417" r:id="rId74"/>
    <p:sldId id="420" r:id="rId75"/>
    <p:sldId id="297" r:id="rId76"/>
    <p:sldId id="405" r:id="rId77"/>
    <p:sldId id="309" r:id="rId78"/>
    <p:sldId id="310" r:id="rId79"/>
    <p:sldId id="390" r:id="rId80"/>
    <p:sldId id="431" r:id="rId81"/>
    <p:sldId id="432" r:id="rId82"/>
    <p:sldId id="433" r:id="rId83"/>
    <p:sldId id="434" r:id="rId84"/>
    <p:sldId id="435" r:id="rId85"/>
    <p:sldId id="406" r:id="rId86"/>
    <p:sldId id="380" r:id="rId87"/>
    <p:sldId id="381" r:id="rId88"/>
    <p:sldId id="377" r:id="rId89"/>
    <p:sldId id="389" r:id="rId90"/>
    <p:sldId id="407" r:id="rId91"/>
    <p:sldId id="394" r:id="rId92"/>
    <p:sldId id="413" r:id="rId93"/>
    <p:sldId id="395" r:id="rId94"/>
    <p:sldId id="416" r:id="rId95"/>
    <p:sldId id="382" r:id="rId96"/>
    <p:sldId id="378" r:id="rId97"/>
    <p:sldId id="386" r:id="rId98"/>
    <p:sldId id="408" r:id="rId99"/>
    <p:sldId id="414" r:id="rId100"/>
    <p:sldId id="415" r:id="rId101"/>
    <p:sldId id="391" r:id="rId102"/>
    <p:sldId id="387" r:id="rId103"/>
    <p:sldId id="388" r:id="rId104"/>
    <p:sldId id="384" r:id="rId105"/>
    <p:sldId id="392" r:id="rId106"/>
    <p:sldId id="385" r:id="rId107"/>
    <p:sldId id="409" r:id="rId108"/>
    <p:sldId id="425" r:id="rId109"/>
    <p:sldId id="426" r:id="rId110"/>
    <p:sldId id="331" r:id="rId111"/>
    <p:sldId id="332" r:id="rId112"/>
    <p:sldId id="334" r:id="rId113"/>
    <p:sldId id="412" r:id="rId114"/>
    <p:sldId id="333" r:id="rId115"/>
    <p:sldId id="335" r:id="rId116"/>
    <p:sldId id="336" r:id="rId117"/>
    <p:sldId id="362" r:id="rId118"/>
    <p:sldId id="411" r:id="rId119"/>
    <p:sldId id="337" r:id="rId120"/>
    <p:sldId id="338" r:id="rId121"/>
    <p:sldId id="339" r:id="rId122"/>
    <p:sldId id="341" r:id="rId123"/>
    <p:sldId id="340" r:id="rId124"/>
    <p:sldId id="342" r:id="rId125"/>
    <p:sldId id="421" r:id="rId126"/>
    <p:sldId id="410" r:id="rId127"/>
    <p:sldId id="354" r:id="rId128"/>
    <p:sldId id="347" r:id="rId129"/>
    <p:sldId id="348" r:id="rId130"/>
    <p:sldId id="349" r:id="rId131"/>
    <p:sldId id="350" r:id="rId132"/>
    <p:sldId id="351" r:id="rId133"/>
    <p:sldId id="353" r:id="rId134"/>
    <p:sldId id="368" r:id="rId135"/>
    <p:sldId id="370" r:id="rId136"/>
    <p:sldId id="428" r:id="rId137"/>
    <p:sldId id="430" r:id="rId138"/>
    <p:sldId id="427" r:id="rId139"/>
    <p:sldId id="367" r:id="rId140"/>
    <p:sldId id="372" r:id="rId141"/>
    <p:sldId id="422" r:id="rId14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88" autoAdjust="0"/>
    <p:restoredTop sz="92233" autoAdjust="0"/>
  </p:normalViewPr>
  <p:slideViewPr>
    <p:cSldViewPr>
      <p:cViewPr varScale="1">
        <p:scale>
          <a:sx n="94" d="100"/>
          <a:sy n="94" d="100"/>
        </p:scale>
        <p:origin x="-950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notesMaster" Target="notesMasters/notesMaster1.xml"/><Relationship Id="rId14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D1601C-1779-4F1D-8A1A-AF2E516260BA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BB3092-4E61-4B5A-917C-41F5E2FD2D1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1A534E-2AC2-4346-8D2A-48A154117A93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8B0C88-643D-4075-AB73-90BACA6F39C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BC3B-0704-4B4F-8953-B38C6CB744E9}" type="datetimeFigureOut">
              <a:rPr lang="en-US" smtClean="0"/>
              <a:pPr/>
              <a:t>11/2/2010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19422-E9A1-4A2F-A3C5-2C15E32D9A7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cton@insomniacgame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Game Engine of the Future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533400" y="1143000"/>
            <a:ext cx="8229600" cy="4114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4394302" y="5334000"/>
            <a:ext cx="474969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 smtClean="0"/>
              <a:t>Mike Acton</a:t>
            </a:r>
          </a:p>
          <a:p>
            <a:pPr algn="r"/>
            <a:r>
              <a:rPr lang="en-US" sz="2800" dirty="0" smtClean="0">
                <a:hlinkClick r:id="rId2"/>
              </a:rPr>
              <a:t>macton@insomniacgames.com</a:t>
            </a:r>
            <a:endParaRPr lang="en-US" sz="2800" dirty="0" smtClean="0"/>
          </a:p>
          <a:p>
            <a:pPr algn="r"/>
            <a:r>
              <a:rPr lang="en-US" sz="2800" dirty="0" smtClean="0"/>
              <a:t>Twitter: @</a:t>
            </a:r>
            <a:r>
              <a:rPr lang="en-US" sz="2800" dirty="0" err="1" smtClean="0"/>
              <a:t>mike_acton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Shared my personal vision with team.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image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11365255" cy="65618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14400" y="1143000"/>
            <a:ext cx="7162800" cy="3581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“Never underestimate the power of speed.”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495800" y="3733800"/>
            <a:ext cx="29959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-- Eric Schmidt, CEO of Google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28600"/>
            <a:ext cx="8780579" cy="45570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5181600"/>
            <a:ext cx="8773102" cy="125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Hardware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14400" y="1143000"/>
            <a:ext cx="7162800" cy="3581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snagwiremedia.com/wp-content/uploads/2008/09/45nm-cell-processor-ps3-price-cut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914400"/>
            <a:ext cx="9677400" cy="82286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Data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14400" y="1143000"/>
            <a:ext cx="7162800" cy="3581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14400" y="0"/>
            <a:ext cx="1044618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Believe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Games are important.</a:t>
            </a:r>
          </a:p>
          <a:p>
            <a:r>
              <a:rPr lang="en-US" dirty="0" smtClean="0"/>
              <a:t>Games make a difference.</a:t>
            </a:r>
          </a:p>
          <a:p>
            <a:r>
              <a:rPr lang="en-US" dirty="0" smtClean="0"/>
              <a:t>Games are art.</a:t>
            </a:r>
          </a:p>
          <a:p>
            <a:r>
              <a:rPr lang="en-US" dirty="0" smtClean="0"/>
              <a:t>Games as pop.</a:t>
            </a:r>
          </a:p>
          <a:p>
            <a:r>
              <a:rPr lang="en-US" dirty="0" smtClean="0"/>
              <a:t>Innovation by degrees.</a:t>
            </a:r>
          </a:p>
          <a:p>
            <a:r>
              <a:rPr lang="en-US" dirty="0" smtClean="0"/>
              <a:t>Engines enable.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Usability</a:t>
            </a:r>
          </a:p>
          <a:p>
            <a:r>
              <a:rPr lang="en-US" dirty="0" smtClean="0"/>
              <a:t>Feedback.</a:t>
            </a:r>
          </a:p>
          <a:p>
            <a:r>
              <a:rPr lang="en-US" dirty="0" smtClean="0"/>
              <a:t>Performance.</a:t>
            </a:r>
          </a:p>
          <a:p>
            <a:r>
              <a:rPr lang="en-US" dirty="0" smtClean="0"/>
              <a:t>Hardware.</a:t>
            </a:r>
          </a:p>
          <a:p>
            <a:r>
              <a:rPr lang="en-US" dirty="0" smtClean="0"/>
              <a:t>Data.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Anything </a:t>
            </a:r>
            <a:r>
              <a:rPr lang="en-US" i="1" dirty="0" smtClean="0"/>
              <a:t>Else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295400" y="1143000"/>
            <a:ext cx="6553200" cy="335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762000"/>
            <a:ext cx="9544050" cy="57428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8136032" y="381000"/>
            <a:ext cx="100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Path</a:t>
            </a:r>
            <a:endParaRPr lang="en-US" dirty="0"/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Magic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14400" y="1143000"/>
            <a:ext cx="7162800" cy="3581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Value in magic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magic of </a:t>
            </a:r>
            <a:br>
              <a:rPr lang="en-US" dirty="0" smtClean="0"/>
            </a:br>
            <a:r>
              <a:rPr lang="en-US" dirty="0" smtClean="0"/>
              <a:t>the unexpected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482" name="Picture 1" descr="image00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57200"/>
            <a:ext cx="9144000" cy="5691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magic of</a:t>
            </a:r>
            <a:br>
              <a:rPr lang="en-US" dirty="0" smtClean="0"/>
            </a:br>
            <a:r>
              <a:rPr lang="en-US" dirty="0" smtClean="0"/>
              <a:t>play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magic of </a:t>
            </a:r>
            <a:br>
              <a:rPr lang="en-US" dirty="0" smtClean="0"/>
            </a:br>
            <a:r>
              <a:rPr lang="en-US" dirty="0" smtClean="0"/>
              <a:t>failure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file.ppxbbs.com/news/david_lu_st/slps01400i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848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-533400"/>
            <a:ext cx="8000999" cy="833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You failed.</a:t>
            </a:r>
            <a:br>
              <a:rPr lang="en-US" dirty="0" smtClean="0"/>
            </a:br>
            <a:r>
              <a:rPr lang="en-US" dirty="0" smtClean="0"/>
              <a:t>Try again?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lvl="0"/>
            <a:r>
              <a:rPr lang="en-US" sz="3200" i="1" dirty="0" smtClean="0"/>
              <a:t>“If you don't fail at least 90 percent of the time, you're not aiming high enough.”</a:t>
            </a:r>
            <a:endParaRPr lang="en-US" sz="3200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143000" y="3581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-- Alan Kay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magic of one person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295400" y="1143000"/>
            <a:ext cx="6553200" cy="335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http://www.everydayshooter.com/EverydayShooter_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457200"/>
            <a:ext cx="7620000" cy="5715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257800" y="6248400"/>
            <a:ext cx="3230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Everyday Shooter, Jonathan </a:t>
            </a:r>
            <a:r>
              <a:rPr lang="en-US" dirty="0" err="1" smtClean="0"/>
              <a:t>Mak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Impact on a team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Our job is what we make it.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Prediction:</a:t>
            </a:r>
            <a:br>
              <a:rPr lang="en-US" dirty="0" smtClean="0"/>
            </a:br>
            <a:r>
              <a:rPr lang="en-US" dirty="0" smtClean="0"/>
              <a:t>50% - 5 years</a:t>
            </a:r>
            <a:br>
              <a:rPr lang="en-US" dirty="0" smtClean="0"/>
            </a:br>
            <a:r>
              <a:rPr lang="en-US" dirty="0" smtClean="0"/>
              <a:t>100% - 10 years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Growth (2x)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Believe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Games are important.</a:t>
            </a:r>
          </a:p>
          <a:p>
            <a:r>
              <a:rPr lang="en-US" dirty="0" smtClean="0"/>
              <a:t>Games make a difference.</a:t>
            </a:r>
          </a:p>
          <a:p>
            <a:r>
              <a:rPr lang="en-US" dirty="0" smtClean="0"/>
              <a:t>Games are art.</a:t>
            </a:r>
          </a:p>
          <a:p>
            <a:r>
              <a:rPr lang="en-US" dirty="0" smtClean="0"/>
              <a:t>Games as pop.</a:t>
            </a:r>
          </a:p>
          <a:p>
            <a:r>
              <a:rPr lang="en-US" dirty="0" smtClean="0"/>
              <a:t>Innovation by degrees.</a:t>
            </a:r>
          </a:p>
          <a:p>
            <a:r>
              <a:rPr lang="en-US" dirty="0" smtClean="0"/>
              <a:t>Engines enable.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Usability</a:t>
            </a:r>
          </a:p>
          <a:p>
            <a:r>
              <a:rPr lang="en-US" dirty="0" smtClean="0"/>
              <a:t>Feedback.</a:t>
            </a:r>
          </a:p>
          <a:p>
            <a:r>
              <a:rPr lang="en-US" dirty="0" smtClean="0"/>
              <a:t>Performance.</a:t>
            </a:r>
          </a:p>
          <a:p>
            <a:r>
              <a:rPr lang="en-US" dirty="0" smtClean="0"/>
              <a:t>Hardware.</a:t>
            </a:r>
          </a:p>
          <a:p>
            <a:r>
              <a:rPr lang="en-US" dirty="0" smtClean="0"/>
              <a:t>Data.</a:t>
            </a:r>
          </a:p>
          <a:p>
            <a:r>
              <a:rPr lang="en-US" dirty="0" smtClean="0"/>
              <a:t>Magic.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are </a:t>
            </a:r>
            <a:r>
              <a:rPr lang="en-US" i="1" dirty="0" smtClean="0"/>
              <a:t>you</a:t>
            </a:r>
            <a:r>
              <a:rPr lang="en-US" dirty="0" smtClean="0"/>
              <a:t> here?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14400" y="1143000"/>
            <a:ext cx="7162800" cy="3581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Knowing what’s drives me.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Breaking the rules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Making mistakes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US" dirty="0" smtClean="0"/>
              <a:t>For the money?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Being curious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Asking questions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Finding alternatives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Having fun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data.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57400" y="762000"/>
            <a:ext cx="7772400" cy="1470025"/>
          </a:xfrm>
        </p:spPr>
        <p:txBody>
          <a:bodyPr/>
          <a:lstStyle/>
          <a:p>
            <a:r>
              <a:rPr lang="en-US" dirty="0" smtClean="0"/>
              <a:t>Be a real person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-1981200" y="2819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passions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1752600" y="4800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400" noProof="0" dirty="0" smtClean="0">
                <a:latin typeface="+mj-lt"/>
                <a:ea typeface="+mj-ea"/>
                <a:cs typeface="+mj-cs"/>
              </a:rPr>
              <a:t>choices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Bent Arrow 4"/>
          <p:cNvSpPr/>
          <p:nvPr/>
        </p:nvSpPr>
        <p:spPr>
          <a:xfrm rot="16200000" flipH="1">
            <a:off x="1676400" y="914400"/>
            <a:ext cx="1905000" cy="2667000"/>
          </a:xfrm>
          <a:prstGeom prst="bentArrow">
            <a:avLst>
              <a:gd name="adj1" fmla="val 25000"/>
              <a:gd name="adj2" fmla="val 1741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Bent Arrow 5"/>
          <p:cNvSpPr/>
          <p:nvPr/>
        </p:nvSpPr>
        <p:spPr>
          <a:xfrm rot="5400000">
            <a:off x="3475391" y="3001609"/>
            <a:ext cx="1964618" cy="2667000"/>
          </a:xfrm>
          <a:prstGeom prst="bentArrow">
            <a:avLst>
              <a:gd name="adj1" fmla="val 25000"/>
              <a:gd name="adj2" fmla="val 1741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Believe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Games are important.</a:t>
            </a:r>
          </a:p>
          <a:p>
            <a:r>
              <a:rPr lang="en-US" dirty="0" smtClean="0"/>
              <a:t>Games make a difference.</a:t>
            </a:r>
          </a:p>
          <a:p>
            <a:r>
              <a:rPr lang="en-US" dirty="0" smtClean="0"/>
              <a:t>Games are art.</a:t>
            </a:r>
          </a:p>
          <a:p>
            <a:r>
              <a:rPr lang="en-US" dirty="0" smtClean="0"/>
              <a:t>Games as pop.</a:t>
            </a:r>
          </a:p>
          <a:p>
            <a:r>
              <a:rPr lang="en-US" dirty="0" smtClean="0"/>
              <a:t>Innovation by degrees.</a:t>
            </a:r>
          </a:p>
          <a:p>
            <a:r>
              <a:rPr lang="en-US" dirty="0" smtClean="0"/>
              <a:t>Engines enable.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Usability</a:t>
            </a:r>
          </a:p>
          <a:p>
            <a:r>
              <a:rPr lang="en-US" dirty="0" smtClean="0"/>
              <a:t>Feedback.</a:t>
            </a:r>
          </a:p>
          <a:p>
            <a:r>
              <a:rPr lang="en-US" dirty="0" smtClean="0"/>
              <a:t>Performance.</a:t>
            </a:r>
          </a:p>
          <a:p>
            <a:r>
              <a:rPr lang="en-US" dirty="0" smtClean="0"/>
              <a:t>Hardware.</a:t>
            </a:r>
          </a:p>
          <a:p>
            <a:r>
              <a:rPr lang="en-US" dirty="0" smtClean="0"/>
              <a:t>Data.</a:t>
            </a:r>
          </a:p>
          <a:p>
            <a:r>
              <a:rPr lang="en-US" dirty="0" smtClean="0"/>
              <a:t>Magic.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152400" y="990600"/>
            <a:ext cx="4191000" cy="335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29400" y="5486400"/>
            <a:ext cx="10147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Why?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Believe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Games are important.</a:t>
            </a:r>
          </a:p>
          <a:p>
            <a:r>
              <a:rPr lang="en-US" dirty="0" smtClean="0"/>
              <a:t>Games make a difference.</a:t>
            </a:r>
          </a:p>
          <a:p>
            <a:r>
              <a:rPr lang="en-US" dirty="0" smtClean="0"/>
              <a:t>Games are art.</a:t>
            </a:r>
          </a:p>
          <a:p>
            <a:r>
              <a:rPr lang="en-US" dirty="0" smtClean="0"/>
              <a:t>Games as pop.</a:t>
            </a:r>
          </a:p>
          <a:p>
            <a:r>
              <a:rPr lang="en-US" dirty="0" smtClean="0"/>
              <a:t>Innovation by degrees.</a:t>
            </a:r>
          </a:p>
          <a:p>
            <a:r>
              <a:rPr lang="en-US" dirty="0" smtClean="0"/>
              <a:t>Engines enable.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Usability</a:t>
            </a:r>
          </a:p>
          <a:p>
            <a:r>
              <a:rPr lang="en-US" dirty="0" smtClean="0"/>
              <a:t>Feedback.</a:t>
            </a:r>
          </a:p>
          <a:p>
            <a:r>
              <a:rPr lang="en-US" dirty="0" smtClean="0"/>
              <a:t>Performance.</a:t>
            </a:r>
          </a:p>
          <a:p>
            <a:r>
              <a:rPr lang="en-US" dirty="0" smtClean="0"/>
              <a:t>Hardware.</a:t>
            </a:r>
          </a:p>
          <a:p>
            <a:r>
              <a:rPr lang="en-US" dirty="0" smtClean="0"/>
              <a:t>Data.</a:t>
            </a:r>
          </a:p>
          <a:p>
            <a:r>
              <a:rPr lang="en-US" dirty="0" smtClean="0"/>
              <a:t>Magic.</a:t>
            </a:r>
          </a:p>
          <a:p>
            <a:endParaRPr lang="en-US" dirty="0"/>
          </a:p>
        </p:txBody>
      </p:sp>
      <p:sp>
        <p:nvSpPr>
          <p:cNvPr id="7" name="Oval 6"/>
          <p:cNvSpPr/>
          <p:nvPr/>
        </p:nvSpPr>
        <p:spPr>
          <a:xfrm>
            <a:off x="228600" y="3810000"/>
            <a:ext cx="4191000" cy="1828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6629400" y="5486400"/>
            <a:ext cx="10200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How?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4038600" y="2057400"/>
            <a:ext cx="4191000" cy="2819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Believe 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Games are important.</a:t>
            </a:r>
          </a:p>
          <a:p>
            <a:r>
              <a:rPr lang="en-US" dirty="0" smtClean="0"/>
              <a:t>Games make a difference.</a:t>
            </a:r>
          </a:p>
          <a:p>
            <a:r>
              <a:rPr lang="en-US" dirty="0" smtClean="0"/>
              <a:t>Games are art.</a:t>
            </a:r>
          </a:p>
          <a:p>
            <a:r>
              <a:rPr lang="en-US" dirty="0" smtClean="0"/>
              <a:t>Games as pop.</a:t>
            </a:r>
          </a:p>
          <a:p>
            <a:r>
              <a:rPr lang="en-US" dirty="0" smtClean="0"/>
              <a:t>Innovation by degrees.</a:t>
            </a:r>
          </a:p>
          <a:p>
            <a:r>
              <a:rPr lang="en-US" dirty="0" smtClean="0"/>
              <a:t>Engines enable.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Realtime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Usability</a:t>
            </a:r>
          </a:p>
          <a:p>
            <a:r>
              <a:rPr lang="en-US" dirty="0" smtClean="0"/>
              <a:t>Feedback.</a:t>
            </a:r>
          </a:p>
          <a:p>
            <a:r>
              <a:rPr lang="en-US" dirty="0" smtClean="0"/>
              <a:t>Performance.</a:t>
            </a:r>
          </a:p>
          <a:p>
            <a:r>
              <a:rPr lang="en-US" dirty="0" smtClean="0"/>
              <a:t>Hardware.</a:t>
            </a:r>
          </a:p>
          <a:p>
            <a:r>
              <a:rPr lang="en-US" dirty="0" smtClean="0"/>
              <a:t>Data.</a:t>
            </a:r>
          </a:p>
          <a:p>
            <a:r>
              <a:rPr lang="en-US" dirty="0" smtClean="0"/>
              <a:t>Magic.</a:t>
            </a:r>
          </a:p>
          <a:p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648200" y="1447800"/>
            <a:ext cx="1981200" cy="762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572000" y="4648200"/>
            <a:ext cx="1828800" cy="685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29400" y="5486400"/>
            <a:ext cx="1147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What?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04800"/>
            <a:ext cx="7772400" cy="1470025"/>
          </a:xfrm>
        </p:spPr>
        <p:txBody>
          <a:bodyPr/>
          <a:lstStyle/>
          <a:p>
            <a:r>
              <a:rPr lang="en-US" dirty="0" smtClean="0"/>
              <a:t>Vehicle for passion</a:t>
            </a:r>
            <a:endParaRPr lang="en-US" dirty="0"/>
          </a:p>
        </p:txBody>
      </p:sp>
      <p:pic>
        <p:nvPicPr>
          <p:cNvPr id="3074" name="Picture 2" descr="http://www.felixthecat.com/IMG/fan/love-v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600200"/>
            <a:ext cx="6781800" cy="5086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04800"/>
            <a:ext cx="7772400" cy="1470025"/>
          </a:xfrm>
        </p:spPr>
        <p:txBody>
          <a:bodyPr/>
          <a:lstStyle/>
          <a:p>
            <a:r>
              <a:rPr lang="en-US" dirty="0" smtClean="0"/>
              <a:t>For the money?</a:t>
            </a:r>
            <a:endParaRPr lang="en-US" dirty="0"/>
          </a:p>
        </p:txBody>
      </p:sp>
      <p:pic>
        <p:nvPicPr>
          <p:cNvPr id="29697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676400"/>
            <a:ext cx="4143375" cy="4867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9200" y="2133600"/>
            <a:ext cx="28956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304800"/>
            <a:ext cx="7772400" cy="1470025"/>
          </a:xfrm>
        </p:spPr>
        <p:txBody>
          <a:bodyPr/>
          <a:lstStyle/>
          <a:p>
            <a:r>
              <a:rPr lang="en-US" dirty="0" smtClean="0"/>
              <a:t>I’m taking action!</a:t>
            </a:r>
            <a:endParaRPr lang="en-US" dirty="0"/>
          </a:p>
        </p:txBody>
      </p:sp>
      <p:pic>
        <p:nvPicPr>
          <p:cNvPr id="5" name="Picture 2" descr="http://www.maniacworld.com/Hamster-Video-Game-Maz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447800"/>
            <a:ext cx="5334000" cy="4326467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981200" y="5562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81000" y="1295400"/>
            <a:ext cx="8229600" cy="452596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05200" y="2667000"/>
            <a:ext cx="1905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 smtClean="0"/>
              <a:t>???</a:t>
            </a:r>
            <a:endParaRPr lang="en-US" sz="6600" dirty="0"/>
          </a:p>
        </p:txBody>
      </p:sp>
      <p:sp>
        <p:nvSpPr>
          <p:cNvPr id="6" name="TextBox 5"/>
          <p:cNvSpPr txBox="1"/>
          <p:nvPr/>
        </p:nvSpPr>
        <p:spPr>
          <a:xfrm>
            <a:off x="5257800" y="6172200"/>
            <a:ext cx="3886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dirty="0" smtClean="0"/>
              <a:t>macton@insomniacgames.com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200" y="381000"/>
            <a:ext cx="7772400" cy="1470025"/>
          </a:xfrm>
        </p:spPr>
        <p:txBody>
          <a:bodyPr/>
          <a:lstStyle/>
          <a:p>
            <a:r>
              <a:rPr lang="en-US" dirty="0" smtClean="0"/>
              <a:t>For the fame?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200" y="381000"/>
            <a:ext cx="7772400" cy="1470025"/>
          </a:xfrm>
        </p:spPr>
        <p:txBody>
          <a:bodyPr/>
          <a:lstStyle/>
          <a:p>
            <a:r>
              <a:rPr lang="en-US" dirty="0" smtClean="0"/>
              <a:t>For the fame?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600200"/>
            <a:ext cx="7391400" cy="494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-152400"/>
            <a:ext cx="7772400" cy="1470025"/>
          </a:xfrm>
        </p:spPr>
        <p:txBody>
          <a:bodyPr/>
          <a:lstStyle/>
          <a:p>
            <a:r>
              <a:rPr lang="en-US" dirty="0" smtClean="0"/>
              <a:t>For the girls?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-152400"/>
            <a:ext cx="7772400" cy="1470025"/>
          </a:xfrm>
        </p:spPr>
        <p:txBody>
          <a:bodyPr/>
          <a:lstStyle/>
          <a:p>
            <a:r>
              <a:rPr lang="en-US" dirty="0" smtClean="0"/>
              <a:t>For the girls?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52400"/>
            <a:ext cx="18192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61468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5029200"/>
            <a:ext cx="2342604" cy="16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667000"/>
            <a:ext cx="282079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Creation Ego?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am I here?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45148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Creation Ego?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962400"/>
            <a:ext cx="27527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3352800"/>
            <a:ext cx="26955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3200400"/>
            <a:ext cx="24098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990600"/>
            <a:ext cx="25241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4191000"/>
            <a:ext cx="24955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2590800"/>
            <a:ext cx="23050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71800" y="5181600"/>
            <a:ext cx="561975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6600" y="2438400"/>
            <a:ext cx="18669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4" descr="mActon_muppe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78000"/>
            <a:ext cx="3810000" cy="508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895600"/>
            <a:ext cx="7772400" cy="1470025"/>
          </a:xfrm>
        </p:spPr>
        <p:txBody>
          <a:bodyPr>
            <a:normAutofit fontScale="90000"/>
          </a:bodyPr>
          <a:lstStyle/>
          <a:p>
            <a:pPr algn="r"/>
            <a:r>
              <a:rPr lang="en-US" b="1" dirty="0" smtClean="0"/>
              <a:t>Mike Acton Presents:</a:t>
            </a:r>
            <a:br>
              <a:rPr lang="en-US" b="1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Mike Acton’s Vision of </a:t>
            </a:r>
            <a:br>
              <a:rPr lang="en-US" dirty="0" smtClean="0"/>
            </a:br>
            <a:r>
              <a:rPr lang="en-US" dirty="0" smtClean="0"/>
              <a:t>The Engine of The Future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i="1" dirty="0" smtClean="0"/>
              <a:t>Presented </a:t>
            </a:r>
            <a:r>
              <a:rPr lang="en-US" i="1" dirty="0" smtClean="0"/>
              <a:t>by Mike Acton</a:t>
            </a:r>
            <a:endParaRPr lang="en-US" i="1" dirty="0"/>
          </a:p>
        </p:txBody>
      </p:sp>
      <p:sp>
        <p:nvSpPr>
          <p:cNvPr id="3" name="TextBox 2"/>
          <p:cNvSpPr txBox="1"/>
          <p:nvPr/>
        </p:nvSpPr>
        <p:spPr>
          <a:xfrm>
            <a:off x="304800" y="685800"/>
            <a:ext cx="2755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Maybe a little…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 I believe?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295400" y="1143000"/>
            <a:ext cx="6553200" cy="335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Games are Important.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 believe</a:t>
            </a:r>
            <a:br>
              <a:rPr lang="en-US" dirty="0" smtClean="0"/>
            </a:br>
            <a:r>
              <a:rPr lang="en-US" dirty="0" smtClean="0"/>
              <a:t>games make a difference.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066800" y="1143000"/>
            <a:ext cx="6781800" cy="3581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200025"/>
            <a:ext cx="754380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28600"/>
            <a:ext cx="6010275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505200"/>
            <a:ext cx="24574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9144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04800"/>
            <a:ext cx="4910138" cy="637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 believe</a:t>
            </a:r>
            <a:br>
              <a:rPr lang="en-US" dirty="0" smtClean="0"/>
            </a:br>
            <a:r>
              <a:rPr lang="en-US" dirty="0" smtClean="0"/>
              <a:t>games are art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295400" y="1143000"/>
            <a:ext cx="6553200" cy="335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066800"/>
            <a:ext cx="42576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ounded Rectangular Callout 2"/>
          <p:cNvSpPr/>
          <p:nvPr/>
        </p:nvSpPr>
        <p:spPr>
          <a:xfrm>
            <a:off x="5181600" y="381000"/>
            <a:ext cx="3048000" cy="1600200"/>
          </a:xfrm>
          <a:prstGeom prst="wedgeRoundRect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Games are not art!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Say anything you want.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066800"/>
            <a:ext cx="42576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00400" y="2971800"/>
            <a:ext cx="3352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Full of Shit*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7800" y="6400800"/>
            <a:ext cx="21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*About video games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76200"/>
            <a:ext cx="3524250" cy="180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38200"/>
            <a:ext cx="9144000" cy="4344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533400" y="152400"/>
            <a:ext cx="7772400" cy="1470025"/>
          </a:xfrm>
        </p:spPr>
        <p:txBody>
          <a:bodyPr/>
          <a:lstStyle/>
          <a:p>
            <a:r>
              <a:rPr lang="en-US" dirty="0" smtClean="0"/>
              <a:t>Participatory Fantasy</a:t>
            </a:r>
            <a:endParaRPr lang="en-US" dirty="0"/>
          </a:p>
        </p:txBody>
      </p:sp>
      <p:pic>
        <p:nvPicPr>
          <p:cNvPr id="92162" name="Picture 2" descr="http://costumepop.com/wp-content/uploads/2009/08/Blizzcon-2009-Costum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1905000"/>
            <a:ext cx="8077200" cy="4684776"/>
          </a:xfrm>
          <a:prstGeom prst="rect">
            <a:avLst/>
          </a:prstGeom>
          <a:noFill/>
        </p:spPr>
      </p:pic>
      <p:pic>
        <p:nvPicPr>
          <p:cNvPr id="92164" name="Picture 4" descr="http://static.tvtropes.org/pmwiki/pub/images/World-of-Warcraft-logo_358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48400" y="228600"/>
            <a:ext cx="2895600" cy="16474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28600"/>
            <a:ext cx="7772400" cy="1470025"/>
          </a:xfrm>
        </p:spPr>
        <p:txBody>
          <a:bodyPr/>
          <a:lstStyle/>
          <a:p>
            <a:r>
              <a:rPr lang="en-US" dirty="0" smtClean="0"/>
              <a:t>Augmented Dreams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447800"/>
            <a:ext cx="6807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28600"/>
            <a:ext cx="7772400" cy="1470025"/>
          </a:xfrm>
        </p:spPr>
        <p:txBody>
          <a:bodyPr/>
          <a:lstStyle/>
          <a:p>
            <a:r>
              <a:rPr lang="en-US" dirty="0" smtClean="0"/>
              <a:t>Augmented Dreams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676400"/>
            <a:ext cx="4110037" cy="4844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1" y="1676400"/>
            <a:ext cx="434848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28600"/>
            <a:ext cx="7772400" cy="1470025"/>
          </a:xfrm>
        </p:spPr>
        <p:txBody>
          <a:bodyPr/>
          <a:lstStyle/>
          <a:p>
            <a:r>
              <a:rPr lang="en-US" dirty="0" smtClean="0"/>
              <a:t>Augmented Dreams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419600" y="3200400"/>
            <a:ext cx="33053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Other dreams?</a:t>
            </a:r>
            <a:endParaRPr 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9600" y="0"/>
            <a:ext cx="7772400" cy="1470025"/>
          </a:xfrm>
        </p:spPr>
        <p:txBody>
          <a:bodyPr/>
          <a:lstStyle/>
          <a:p>
            <a:r>
              <a:rPr lang="en-US" dirty="0" smtClean="0"/>
              <a:t>Interactive Creativity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55800" y="1107440"/>
            <a:ext cx="7188200" cy="575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9600" y="0"/>
            <a:ext cx="7772400" cy="1470025"/>
          </a:xfrm>
        </p:spPr>
        <p:txBody>
          <a:bodyPr/>
          <a:lstStyle/>
          <a:p>
            <a:r>
              <a:rPr lang="en-US" dirty="0" smtClean="0"/>
              <a:t>Interactive Creativity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600200"/>
            <a:ext cx="6629400" cy="4545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5410200" y="6248400"/>
            <a:ext cx="3085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Pinball Construction Set (1983)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9600" y="0"/>
            <a:ext cx="7772400" cy="1470025"/>
          </a:xfrm>
        </p:spPr>
        <p:txBody>
          <a:bodyPr/>
          <a:lstStyle/>
          <a:p>
            <a:r>
              <a:rPr lang="en-US" dirty="0" smtClean="0"/>
              <a:t>Interactive Creativity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10200" y="6248400"/>
            <a:ext cx="3054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Incredible Machine (1992)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304924"/>
            <a:ext cx="6934200" cy="483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609600" y="0"/>
            <a:ext cx="7772400" cy="1470025"/>
          </a:xfrm>
        </p:spPr>
        <p:txBody>
          <a:bodyPr/>
          <a:lstStyle/>
          <a:p>
            <a:r>
              <a:rPr lang="en-US" dirty="0" smtClean="0"/>
              <a:t>Interactive Creativity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1295400"/>
            <a:ext cx="4136219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48200" y="1295400"/>
            <a:ext cx="4264660" cy="328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3261360"/>
            <a:ext cx="6187768" cy="3596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all about the data.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533400"/>
            <a:ext cx="7730617" cy="5916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 believe in</a:t>
            </a:r>
            <a:br>
              <a:rPr lang="en-US" dirty="0" smtClean="0"/>
            </a:br>
            <a:r>
              <a:rPr lang="en-US" dirty="0" smtClean="0"/>
              <a:t>games as pop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295400" y="1143000"/>
            <a:ext cx="6553200" cy="335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0" y="546100"/>
            <a:ext cx="4064000" cy="576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Business vs. Art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66800" y="457200"/>
            <a:ext cx="5962650" cy="5962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Innovation != Sales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85800" y="1371600"/>
            <a:ext cx="3063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Don’t get hung up…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Innovation != Sales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-152400" y="2209800"/>
            <a:ext cx="2895600" cy="12953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(Radical)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447800"/>
            <a:ext cx="4966119" cy="3971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2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3581400"/>
            <a:ext cx="4400550" cy="3038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23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4572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318629" y="1066800"/>
            <a:ext cx="1825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Katamari</a:t>
            </a:r>
            <a:r>
              <a:rPr lang="en-US" dirty="0" smtClean="0"/>
              <a:t> </a:t>
            </a:r>
            <a:r>
              <a:rPr lang="en-US" dirty="0" err="1" smtClean="0"/>
              <a:t>Damacy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24400" y="152400"/>
            <a:ext cx="510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Rez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24400" y="6324600"/>
            <a:ext cx="67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Braid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Are we short-sighted?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Are we short-sighted?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28600" y="4419600"/>
            <a:ext cx="8915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Only sometimes. </a:t>
            </a:r>
            <a:r>
              <a:rPr lang="en-US" sz="4400" dirty="0" smtClean="0">
                <a:latin typeface="+mj-lt"/>
                <a:ea typeface="+mj-ea"/>
                <a:cs typeface="+mj-cs"/>
              </a:rPr>
              <a:t>Mostly impatient.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END.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Innovation by degrees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43400" y="4495800"/>
            <a:ext cx="3294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(Many games theory)</a:t>
            </a:r>
            <a:endParaRPr lang="en-US" sz="2800" dirty="0"/>
          </a:p>
        </p:txBody>
      </p:sp>
      <p:sp>
        <p:nvSpPr>
          <p:cNvPr id="4" name="Oval 3"/>
          <p:cNvSpPr/>
          <p:nvPr/>
        </p:nvSpPr>
        <p:spPr>
          <a:xfrm>
            <a:off x="1295400" y="1143000"/>
            <a:ext cx="6553200" cy="335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76200"/>
            <a:ext cx="3752469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3437192"/>
            <a:ext cx="5996923" cy="3320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Bent Arrow 22"/>
          <p:cNvSpPr/>
          <p:nvPr/>
        </p:nvSpPr>
        <p:spPr>
          <a:xfrm rot="5400000">
            <a:off x="4114800" y="1371600"/>
            <a:ext cx="2133600" cy="2514600"/>
          </a:xfrm>
          <a:prstGeom prst="bentArrow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2400" y="304800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Parappa</a:t>
            </a:r>
            <a:r>
              <a:rPr lang="en-US" dirty="0" smtClean="0"/>
              <a:t> the Rapper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772400" y="3048000"/>
            <a:ext cx="1160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Rock Band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rt 2"/>
          <p:cNvSpPr/>
          <p:nvPr/>
        </p:nvSpPr>
        <p:spPr>
          <a:xfrm>
            <a:off x="685800" y="381000"/>
            <a:ext cx="8077200" cy="5791200"/>
          </a:xfrm>
          <a:prstGeom prst="hear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Business </a:t>
            </a:r>
            <a:r>
              <a:rPr lang="en-US" dirty="0" smtClean="0">
                <a:solidFill>
                  <a:srgbClr val="FF0000"/>
                </a:solidFill>
              </a:rPr>
              <a:t>+</a:t>
            </a:r>
            <a:r>
              <a:rPr lang="en-US" dirty="0" smtClean="0"/>
              <a:t> Art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28600"/>
            <a:ext cx="4876800" cy="344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7000" y="2133600"/>
            <a:ext cx="7772400" cy="1470025"/>
          </a:xfrm>
        </p:spPr>
        <p:txBody>
          <a:bodyPr/>
          <a:lstStyle/>
          <a:p>
            <a:r>
              <a:rPr lang="en-US" dirty="0" smtClean="0"/>
              <a:t>The Art of Pop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505200" y="4038600"/>
            <a:ext cx="52171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Production value matters…</a:t>
            </a:r>
          </a:p>
          <a:p>
            <a:r>
              <a:rPr lang="en-US" sz="3600" dirty="0" smtClean="0"/>
              <a:t>Marketing matters…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graphics8.nytimes.com/images/2006/09/04/business/04games.1_600x36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304800"/>
            <a:ext cx="8077200" cy="4859783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724400" y="5181600"/>
            <a:ext cx="36082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Players Matter.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971800"/>
            <a:ext cx="7620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28600"/>
            <a:ext cx="450532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971800"/>
            <a:ext cx="76200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228600"/>
            <a:ext cx="450532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Left Arrow 12"/>
          <p:cNvSpPr/>
          <p:nvPr/>
        </p:nvSpPr>
        <p:spPr>
          <a:xfrm>
            <a:off x="6172200" y="990600"/>
            <a:ext cx="457200" cy="381000"/>
          </a:xfrm>
          <a:prstGeom prst="lef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29400" y="838200"/>
            <a:ext cx="2514600" cy="779721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Reflect the world and the world will surprise you.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Discover unknown uses.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-1219200"/>
            <a:ext cx="9448800" cy="89362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28600"/>
            <a:ext cx="5876925" cy="61128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5715000" y="6400800"/>
            <a:ext cx="1656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Game dev story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66" name="Picture 2" descr="http://shirtoid.com/wp-content/uploads/2009/05/come_to_the_dark_s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2209800"/>
            <a:ext cx="9445625" cy="9445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Small company vs. big company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Individual &amp; Professional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does it matter what I believe?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Defined me and what I do.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304800" y="304800"/>
            <a:ext cx="7772400" cy="1470025"/>
          </a:xfrm>
        </p:spPr>
        <p:txBody>
          <a:bodyPr/>
          <a:lstStyle/>
          <a:p>
            <a:r>
              <a:rPr lang="en-US" dirty="0" smtClean="0"/>
              <a:t>Playing</a:t>
            </a:r>
            <a:endParaRPr lang="en-US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2895600" y="19812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Trading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-609600" y="38862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Programming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200400" y="55626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Making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Bent Arrow 5"/>
          <p:cNvSpPr/>
          <p:nvPr/>
        </p:nvSpPr>
        <p:spPr>
          <a:xfrm rot="5400000">
            <a:off x="5105400" y="304800"/>
            <a:ext cx="1600200" cy="2667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Bent Arrow 6"/>
          <p:cNvSpPr/>
          <p:nvPr/>
        </p:nvSpPr>
        <p:spPr>
          <a:xfrm rot="16200000" flipH="1">
            <a:off x="3352800" y="2133600"/>
            <a:ext cx="1905000" cy="2667000"/>
          </a:xfrm>
          <a:prstGeom prst="bentArrow">
            <a:avLst>
              <a:gd name="adj1" fmla="val 25000"/>
              <a:gd name="adj2" fmla="val 17415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ent Arrow 7"/>
          <p:cNvSpPr/>
          <p:nvPr/>
        </p:nvSpPr>
        <p:spPr>
          <a:xfrm rot="5400000">
            <a:off x="5410200" y="3886200"/>
            <a:ext cx="1600200" cy="26670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Inspire me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i="1" dirty="0" smtClean="0"/>
              <a:t>“So we need some standardization for data interchange among development tools and products. The more developers that adopt a standard, the better for all of us and our customers.”</a:t>
            </a:r>
            <a:endParaRPr lang="en-US" sz="3200" i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66800" y="4495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-- Jerry Morrison, EA IFF 85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" name="Oval 3"/>
          <p:cNvSpPr/>
          <p:nvPr/>
        </p:nvSpPr>
        <p:spPr>
          <a:xfrm>
            <a:off x="5562600" y="4572000"/>
            <a:ext cx="1676400" cy="1447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8763000" cy="22324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81000"/>
            <a:ext cx="8458200" cy="82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 descr="http://posterous.com/getfile/files.posterous.com/macton/MP1YPZCziTxR9EYEgNm43z7iyQyvfHDziBW5oAQbqTotCT5PMjvTB6bSZ13b/578066108_qy4bS-L.jpg.scaled.500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4191000"/>
            <a:ext cx="3657600" cy="2443277"/>
          </a:xfrm>
          <a:prstGeom prst="rect">
            <a:avLst/>
          </a:prstGeom>
          <a:noFill/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4038600"/>
            <a:ext cx="252248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i="1" dirty="0" smtClean="0"/>
              <a:t>"Simple things should be simple and complex things should be possible."</a:t>
            </a:r>
            <a:endParaRPr lang="en-US" sz="3200" i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143000" y="3581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-- Alan Kay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-533400"/>
            <a:ext cx="8000999" cy="833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981200"/>
            <a:ext cx="6479945" cy="164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Color all of my choices</a:t>
            </a:r>
            <a:br>
              <a:rPr lang="en-US" dirty="0" smtClean="0"/>
            </a:br>
            <a:r>
              <a:rPr lang="en-US" i="1" dirty="0" smtClean="0"/>
              <a:t>every single day</a:t>
            </a:r>
            <a:endParaRPr lang="en-US" i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are you here now?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So…what do I believe?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295400" y="1143000"/>
            <a:ext cx="6553200" cy="335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Believe…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Games are important.</a:t>
            </a:r>
          </a:p>
          <a:p>
            <a:r>
              <a:rPr lang="en-US" dirty="0" smtClean="0"/>
              <a:t>Games make a difference.</a:t>
            </a:r>
          </a:p>
          <a:p>
            <a:r>
              <a:rPr lang="en-US" dirty="0" smtClean="0"/>
              <a:t>Games are art.</a:t>
            </a:r>
          </a:p>
          <a:p>
            <a:r>
              <a:rPr lang="en-US" dirty="0" smtClean="0"/>
              <a:t>Games as pop.</a:t>
            </a:r>
          </a:p>
          <a:p>
            <a:r>
              <a:rPr lang="en-US" dirty="0" smtClean="0"/>
              <a:t>Innovation by degrees.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u="sng" dirty="0" smtClean="0"/>
              <a:t>ELSE</a:t>
            </a:r>
            <a:r>
              <a:rPr lang="en-US" dirty="0" smtClean="0"/>
              <a:t> do I believe?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295400" y="1143000"/>
            <a:ext cx="6553200" cy="33528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Engines enable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14400" y="1143000"/>
            <a:ext cx="7162800" cy="3581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Reflect </a:t>
            </a:r>
            <a:r>
              <a:rPr lang="en-US" i="1" dirty="0" smtClean="0"/>
              <a:t>developers’</a:t>
            </a:r>
            <a:r>
              <a:rPr lang="en-US" dirty="0" smtClean="0"/>
              <a:t> vision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Technology-driven industry cycle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33800" y="3657600"/>
            <a:ext cx="4800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Tx/>
              <a:buChar char="-"/>
            </a:pPr>
            <a:r>
              <a:rPr lang="en-US" dirty="0" smtClean="0"/>
              <a:t> Experimental (One person only)</a:t>
            </a:r>
          </a:p>
          <a:p>
            <a:pPr>
              <a:buFontTx/>
              <a:buChar char="-"/>
            </a:pPr>
            <a:r>
              <a:rPr lang="en-US" dirty="0" smtClean="0"/>
              <a:t> Sophisticated (Many people)</a:t>
            </a:r>
          </a:p>
          <a:p>
            <a:pPr>
              <a:buFontTx/>
              <a:buChar char="-"/>
            </a:pPr>
            <a:r>
              <a:rPr lang="en-US" dirty="0" smtClean="0"/>
              <a:t> Simple (Combine, disruptive, chaos)</a:t>
            </a:r>
          </a:p>
          <a:p>
            <a:pPr>
              <a:buFontTx/>
              <a:buChar char="-"/>
            </a:pPr>
            <a:r>
              <a:rPr lang="en-US" dirty="0" smtClean="0"/>
              <a:t> Ubiquitous </a:t>
            </a:r>
          </a:p>
          <a:p>
            <a:pPr>
              <a:buFontTx/>
              <a:buChar char="-"/>
            </a:pPr>
            <a:r>
              <a:rPr lang="en-US" dirty="0" smtClean="0"/>
              <a:t> Experimental (One person can)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Programmer Bias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blogs.tribalddb.co.uk/beta/files/2009/02/economic-valu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067800" cy="68360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6096000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Joseph Pine, </a:t>
            </a:r>
            <a:r>
              <a:rPr lang="en-US" i="1" dirty="0" smtClean="0"/>
              <a:t>The Experience Economy</a:t>
            </a:r>
            <a:endParaRPr lang="en-US" i="1" dirty="0"/>
          </a:p>
        </p:txBody>
      </p:sp>
      <p:sp>
        <p:nvSpPr>
          <p:cNvPr id="4" name="Oval 3"/>
          <p:cNvSpPr/>
          <p:nvPr/>
        </p:nvSpPr>
        <p:spPr>
          <a:xfrm>
            <a:off x="4038600" y="457200"/>
            <a:ext cx="4648200" cy="175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62000" y="838200"/>
            <a:ext cx="2576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Games, for sure.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5" idx="3"/>
          </p:cNvCxnSpPr>
          <p:nvPr/>
        </p:nvCxnSpPr>
        <p:spPr>
          <a:xfrm>
            <a:off x="3338859" y="1099810"/>
            <a:ext cx="775941" cy="431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-685800"/>
            <a:ext cx="8158163" cy="8427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277" name="Picture 5" descr="http://cdn.venturebeat.com/wp-content/uploads/2008/09/xbox360full_500x52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676400"/>
            <a:ext cx="3124200" cy="3286658"/>
          </a:xfrm>
          <a:prstGeom prst="rect">
            <a:avLst/>
          </a:prstGeom>
          <a:noFill/>
        </p:spPr>
      </p:pic>
      <p:pic>
        <p:nvPicPr>
          <p:cNvPr id="8" name="Picture 4" descr="http://playstationlifestyle.net/wp-content/uploads/2010/07/Electronic-Arts-featur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38600" y="1752600"/>
            <a:ext cx="3810000" cy="16686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blogs.tribalddb.co.uk/beta/files/2009/02/economic-valu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067800" cy="68360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6096000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Joseph Pine, </a:t>
            </a:r>
            <a:r>
              <a:rPr lang="en-US" i="1" dirty="0" smtClean="0"/>
              <a:t>The Experience Economy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457200"/>
            <a:ext cx="255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(For developers)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blogs.tribalddb.co.uk/beta/files/2009/02/economic-valu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067800" cy="68360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6096000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Joseph Pine, </a:t>
            </a:r>
            <a:r>
              <a:rPr lang="en-US" i="1" dirty="0" smtClean="0"/>
              <a:t>The Experience Economy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457200"/>
            <a:ext cx="255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(For developers)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304800" y="4800600"/>
            <a:ext cx="4648200" cy="175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5377190"/>
            <a:ext cx="19374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In hardware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endCxn id="5" idx="6"/>
          </p:cNvCxnSpPr>
          <p:nvPr/>
        </p:nvCxnSpPr>
        <p:spPr>
          <a:xfrm rot="10800000" flipV="1">
            <a:off x="4953000" y="5638800"/>
            <a:ext cx="838200" cy="381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blogs.tribalddb.co.uk/beta/files/2009/02/economic-valu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067800" cy="68360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6096000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Joseph Pine, </a:t>
            </a:r>
            <a:r>
              <a:rPr lang="en-US" i="1" dirty="0" smtClean="0"/>
              <a:t>The Experience Economy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457200"/>
            <a:ext cx="255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(For developers)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1600200" y="3429000"/>
            <a:ext cx="4648200" cy="175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858000" y="3962400"/>
            <a:ext cx="21482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Programmers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7" idx="1"/>
            <a:endCxn id="5" idx="6"/>
          </p:cNvCxnSpPr>
          <p:nvPr/>
        </p:nvCxnSpPr>
        <p:spPr>
          <a:xfrm rot="10800000" flipV="1">
            <a:off x="6248400" y="4224010"/>
            <a:ext cx="609600" cy="8129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blogs.tribalddb.co.uk/beta/files/2009/02/economic-valu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067800" cy="68360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6096000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Joseph Pine, </a:t>
            </a:r>
            <a:r>
              <a:rPr lang="en-US" i="1" dirty="0" smtClean="0"/>
              <a:t>The Experience Economy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457200"/>
            <a:ext cx="255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(For developers)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743200" y="1981200"/>
            <a:ext cx="4648200" cy="175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8077200" y="2590800"/>
            <a:ext cx="9285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Basic</a:t>
            </a:r>
          </a:p>
          <a:p>
            <a:r>
              <a:rPr lang="en-US" sz="2800" dirty="0" smtClean="0">
                <a:solidFill>
                  <a:srgbClr val="FF0000"/>
                </a:solidFill>
              </a:rPr>
              <a:t>Tools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7" idx="1"/>
            <a:endCxn id="5" idx="6"/>
          </p:cNvCxnSpPr>
          <p:nvPr/>
        </p:nvCxnSpPr>
        <p:spPr>
          <a:xfrm rot="10800000">
            <a:off x="7391400" y="2857500"/>
            <a:ext cx="685800" cy="21035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http://blogs.tribalddb.co.uk/beta/files/2009/02/economic-valu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0"/>
            <a:ext cx="9067800" cy="68360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5181600" y="6096000"/>
            <a:ext cx="3743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Joseph Pine, </a:t>
            </a:r>
            <a:r>
              <a:rPr lang="en-US" i="1" dirty="0" smtClean="0"/>
              <a:t>The Experience Economy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5562600" y="457200"/>
            <a:ext cx="2558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(For developers)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4191000" y="533400"/>
            <a:ext cx="4648200" cy="17526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04800" y="914400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Make it happen!</a:t>
            </a:r>
            <a:endParaRPr lang="en-US" sz="28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819400" y="1219200"/>
            <a:ext cx="1371600" cy="762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Negativity Bias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Realtime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14400" y="1143000"/>
            <a:ext cx="7162800" cy="3581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52400"/>
            <a:ext cx="7772400" cy="1470025"/>
          </a:xfrm>
        </p:spPr>
        <p:txBody>
          <a:bodyPr/>
          <a:lstStyle/>
          <a:p>
            <a:r>
              <a:rPr lang="en-US" dirty="0" smtClean="0"/>
              <a:t>Realtime = Reflect player choice</a:t>
            </a:r>
            <a:endParaRPr lang="en-US" dirty="0"/>
          </a:p>
        </p:txBody>
      </p:sp>
      <p:pic>
        <p:nvPicPr>
          <p:cNvPr id="50178" name="Picture 2" descr="http://3.bp.blogspot.com/_4_cJOGItIwc/TCGGUHi7OjI/AAAAAAAAAAc/hPqaGXt4AP0/s1600/ball+to+face+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447800"/>
            <a:ext cx="6210300" cy="74967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152400"/>
            <a:ext cx="4526677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http://www.creativefluff.com/wp-content/uploads/2008/08/large_challeng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609600"/>
            <a:ext cx="8534400" cy="55331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-533400"/>
            <a:ext cx="8000999" cy="8330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Lots of big changes.</a:t>
            </a:r>
            <a:br>
              <a:rPr lang="en-US" dirty="0" smtClean="0"/>
            </a:br>
            <a:r>
              <a:rPr lang="en-US" dirty="0" smtClean="0"/>
              <a:t>What are you going to do?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914400" y="1447800"/>
            <a:ext cx="19976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Shaders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3962400" y="1143000"/>
            <a:ext cx="116730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Post</a:t>
            </a:r>
            <a:endParaRPr lang="en-US" sz="4400" dirty="0"/>
          </a:p>
        </p:txBody>
      </p:sp>
      <p:sp>
        <p:nvSpPr>
          <p:cNvPr id="5" name="TextBox 4"/>
          <p:cNvSpPr txBox="1"/>
          <p:nvPr/>
        </p:nvSpPr>
        <p:spPr>
          <a:xfrm>
            <a:off x="6248400" y="1752600"/>
            <a:ext cx="19444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Camera</a:t>
            </a:r>
            <a:endParaRPr lang="en-US" sz="4400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2819400"/>
            <a:ext cx="31264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Environment</a:t>
            </a:r>
            <a:endParaRPr lang="en-US" sz="4400" dirty="0"/>
          </a:p>
        </p:txBody>
      </p:sp>
      <p:sp>
        <p:nvSpPr>
          <p:cNvPr id="7" name="Rectangle 6"/>
          <p:cNvSpPr/>
          <p:nvPr/>
        </p:nvSpPr>
        <p:spPr>
          <a:xfrm>
            <a:off x="381001" y="4648200"/>
            <a:ext cx="8382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i="1" dirty="0" smtClean="0">
                <a:solidFill>
                  <a:srgbClr val="FF0000"/>
                </a:solidFill>
              </a:rPr>
              <a:t>How else can you reflect players’ choices?</a:t>
            </a:r>
            <a:endParaRPr lang="en-US" sz="4400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uncanny valley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http://cdn1.gamepro.com/box/box_10352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9200" y="152398"/>
            <a:ext cx="6705600" cy="67056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146" name="Picture 2" descr="http://www.wired.com/images/article/magazine/geekipedia/uncanny_valle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7923" y="762000"/>
            <a:ext cx="9016077" cy="4746625"/>
          </a:xfrm>
          <a:prstGeom prst="rect">
            <a:avLst/>
          </a:prstGeom>
          <a:noFill/>
        </p:spPr>
      </p:pic>
      <p:sp>
        <p:nvSpPr>
          <p:cNvPr id="5" name="Oval 4"/>
          <p:cNvSpPr/>
          <p:nvPr/>
        </p:nvSpPr>
        <p:spPr>
          <a:xfrm>
            <a:off x="5867400" y="4800600"/>
            <a:ext cx="990600" cy="9906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590800" y="5638800"/>
            <a:ext cx="27332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</a:rPr>
              <a:t>We are here</a:t>
            </a:r>
            <a:endParaRPr lang="en-US" sz="4000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/>
          <p:cNvCxnSpPr>
            <a:stCxn id="6" idx="3"/>
            <a:endCxn id="5" idx="3"/>
          </p:cNvCxnSpPr>
          <p:nvPr/>
        </p:nvCxnSpPr>
        <p:spPr>
          <a:xfrm flipV="1">
            <a:off x="5324049" y="5646130"/>
            <a:ext cx="688421" cy="346613"/>
          </a:xfrm>
          <a:prstGeom prst="straightConnector1">
            <a:avLst/>
          </a:prstGeom>
          <a:ln w="571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n-sb.org/wp-content/uploads/2009/04/5773-mspac-m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0"/>
            <a:ext cx="6781800" cy="6781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Usability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14400" y="1143000"/>
            <a:ext cx="7162800" cy="3581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28600" y="0"/>
            <a:ext cx="964406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9600" y="762000"/>
            <a:ext cx="7786687" cy="5560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Usability cart stories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Feedback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914400" y="1143000"/>
            <a:ext cx="7162800" cy="3581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2960</TotalTime>
  <Words>839</Words>
  <Application>Microsoft Office PowerPoint</Application>
  <PresentationFormat>On-screen Show (4:3)</PresentationFormat>
  <Paragraphs>235</Paragraphs>
  <Slides>141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141</vt:i4>
      </vt:variant>
    </vt:vector>
  </HeadingPairs>
  <TitlesOfParts>
    <vt:vector size="142" baseType="lpstr">
      <vt:lpstr>Office Theme</vt:lpstr>
      <vt:lpstr>The Game Engine of the Future</vt:lpstr>
      <vt:lpstr>Why am I here?</vt:lpstr>
      <vt:lpstr>Say anything you want.</vt:lpstr>
      <vt:lpstr>It’s all about the data.</vt:lpstr>
      <vt:lpstr>THE END.</vt:lpstr>
      <vt:lpstr>Slide 6</vt:lpstr>
      <vt:lpstr>Slide 7</vt:lpstr>
      <vt:lpstr>Slide 8</vt:lpstr>
      <vt:lpstr>Lots of big changes. What are you going to do?</vt:lpstr>
      <vt:lpstr>Shared my personal vision with team.</vt:lpstr>
      <vt:lpstr>Slide 11</vt:lpstr>
      <vt:lpstr>Why?</vt:lpstr>
      <vt:lpstr>For the money?</vt:lpstr>
      <vt:lpstr>For the money?</vt:lpstr>
      <vt:lpstr>For the fame?</vt:lpstr>
      <vt:lpstr>For the fame?</vt:lpstr>
      <vt:lpstr>For the girls?</vt:lpstr>
      <vt:lpstr>For the girls?</vt:lpstr>
      <vt:lpstr>Creation Ego?</vt:lpstr>
      <vt:lpstr>Creation Ego?</vt:lpstr>
      <vt:lpstr>Mike Acton Presents:  Mike Acton’s Vision of  The Engine of The Future  Presented by Mike Acton</vt:lpstr>
      <vt:lpstr>What do I believe?</vt:lpstr>
      <vt:lpstr>Games are Important.</vt:lpstr>
      <vt:lpstr>I believe games make a difference.</vt:lpstr>
      <vt:lpstr>Slide 25</vt:lpstr>
      <vt:lpstr>Slide 26</vt:lpstr>
      <vt:lpstr>Slide 27</vt:lpstr>
      <vt:lpstr>I believe games are art</vt:lpstr>
      <vt:lpstr>Slide 29</vt:lpstr>
      <vt:lpstr>Slide 30</vt:lpstr>
      <vt:lpstr>Slide 31</vt:lpstr>
      <vt:lpstr>Participatory Fantasy</vt:lpstr>
      <vt:lpstr>Augmented Dreams</vt:lpstr>
      <vt:lpstr>Augmented Dreams</vt:lpstr>
      <vt:lpstr>Augmented Dreams</vt:lpstr>
      <vt:lpstr>Interactive Creativity</vt:lpstr>
      <vt:lpstr>Interactive Creativity</vt:lpstr>
      <vt:lpstr>Interactive Creativity</vt:lpstr>
      <vt:lpstr>Interactive Creativity</vt:lpstr>
      <vt:lpstr>Slide 40</vt:lpstr>
      <vt:lpstr>I believe in games as pop</vt:lpstr>
      <vt:lpstr>Slide 42</vt:lpstr>
      <vt:lpstr>Business vs. Art</vt:lpstr>
      <vt:lpstr>Slide 44</vt:lpstr>
      <vt:lpstr>Innovation != Sales</vt:lpstr>
      <vt:lpstr>Innovation != Sales</vt:lpstr>
      <vt:lpstr>Slide 47</vt:lpstr>
      <vt:lpstr>Are we short-sighted?</vt:lpstr>
      <vt:lpstr>Are we short-sighted?</vt:lpstr>
      <vt:lpstr>Innovation by degrees</vt:lpstr>
      <vt:lpstr>Slide 51</vt:lpstr>
      <vt:lpstr>Business + Art</vt:lpstr>
      <vt:lpstr>The Art of Pop</vt:lpstr>
      <vt:lpstr>Slide 54</vt:lpstr>
      <vt:lpstr>Slide 55</vt:lpstr>
      <vt:lpstr>Slide 56</vt:lpstr>
      <vt:lpstr>Reflect the world and the world will surprise you.</vt:lpstr>
      <vt:lpstr>Discover unknown uses.</vt:lpstr>
      <vt:lpstr>Slide 59</vt:lpstr>
      <vt:lpstr>Slide 60</vt:lpstr>
      <vt:lpstr>Small company vs. big company</vt:lpstr>
      <vt:lpstr>Individual &amp; Professional</vt:lpstr>
      <vt:lpstr>Why does it matter what I believe?</vt:lpstr>
      <vt:lpstr>Defined me and what I do.</vt:lpstr>
      <vt:lpstr>Playing</vt:lpstr>
      <vt:lpstr>Inspire me</vt:lpstr>
      <vt:lpstr>“So we need some standardization for data interchange among development tools and products. The more developers that adopt a standard, the better for all of us and our customers.”</vt:lpstr>
      <vt:lpstr>Slide 68</vt:lpstr>
      <vt:lpstr>"Simple things should be simple and complex things should be possible."</vt:lpstr>
      <vt:lpstr>Color all of my choices every single day</vt:lpstr>
      <vt:lpstr>Why are you here now?</vt:lpstr>
      <vt:lpstr>So…what do I believe?</vt:lpstr>
      <vt:lpstr>I Believe…</vt:lpstr>
      <vt:lpstr>What ELSE do I believe?</vt:lpstr>
      <vt:lpstr>Engines enable</vt:lpstr>
      <vt:lpstr>Reflect developers’ vision</vt:lpstr>
      <vt:lpstr>Technology-driven industry cycle</vt:lpstr>
      <vt:lpstr>The Programmer Bias</vt:lpstr>
      <vt:lpstr>Slide 79</vt:lpstr>
      <vt:lpstr>Slide 80</vt:lpstr>
      <vt:lpstr>Slide 81</vt:lpstr>
      <vt:lpstr>Slide 82</vt:lpstr>
      <vt:lpstr>Slide 83</vt:lpstr>
      <vt:lpstr>Slide 84</vt:lpstr>
      <vt:lpstr>Negativity Bias</vt:lpstr>
      <vt:lpstr>Realtime</vt:lpstr>
      <vt:lpstr>Realtime = Reflect player choice</vt:lpstr>
      <vt:lpstr>Slide 88</vt:lpstr>
      <vt:lpstr>Slide 89</vt:lpstr>
      <vt:lpstr>Slide 90</vt:lpstr>
      <vt:lpstr>The uncanny valley</vt:lpstr>
      <vt:lpstr>Slide 92</vt:lpstr>
      <vt:lpstr>Slide 93</vt:lpstr>
      <vt:lpstr>Slide 94</vt:lpstr>
      <vt:lpstr>Usability</vt:lpstr>
      <vt:lpstr>Slide 96</vt:lpstr>
      <vt:lpstr>Slide 97</vt:lpstr>
      <vt:lpstr>Usability cart stories</vt:lpstr>
      <vt:lpstr>Feedback</vt:lpstr>
      <vt:lpstr>Slide 100</vt:lpstr>
      <vt:lpstr>Performance</vt:lpstr>
      <vt:lpstr>“Never underestimate the power of speed.”</vt:lpstr>
      <vt:lpstr>Slide 103</vt:lpstr>
      <vt:lpstr>Hardware</vt:lpstr>
      <vt:lpstr>Slide 105</vt:lpstr>
      <vt:lpstr>Data</vt:lpstr>
      <vt:lpstr>Slide 107</vt:lpstr>
      <vt:lpstr>I Believe …</vt:lpstr>
      <vt:lpstr>Anything Else?</vt:lpstr>
      <vt:lpstr>Magic</vt:lpstr>
      <vt:lpstr>Value in magic</vt:lpstr>
      <vt:lpstr>The magic of  the unexpected</vt:lpstr>
      <vt:lpstr>Slide 113</vt:lpstr>
      <vt:lpstr>The magic of play</vt:lpstr>
      <vt:lpstr>The magic of  failure</vt:lpstr>
      <vt:lpstr>Slide 116</vt:lpstr>
      <vt:lpstr>You failed. Try again?</vt:lpstr>
      <vt:lpstr>“If you don't fail at least 90 percent of the time, you're not aiming high enough.”</vt:lpstr>
      <vt:lpstr>The magic of one person</vt:lpstr>
      <vt:lpstr>Slide 120</vt:lpstr>
      <vt:lpstr>Impact on a team</vt:lpstr>
      <vt:lpstr>Our job is what we make it.</vt:lpstr>
      <vt:lpstr>Prediction: 50% - 5 years 100% - 10 years</vt:lpstr>
      <vt:lpstr>Growth (2x)</vt:lpstr>
      <vt:lpstr>I Believe …</vt:lpstr>
      <vt:lpstr>Why are you here?</vt:lpstr>
      <vt:lpstr>Knowing what’s drives me.</vt:lpstr>
      <vt:lpstr>Breaking the rules</vt:lpstr>
      <vt:lpstr>Making mistakes</vt:lpstr>
      <vt:lpstr>Being curious</vt:lpstr>
      <vt:lpstr>Asking questions</vt:lpstr>
      <vt:lpstr>Finding alternatives</vt:lpstr>
      <vt:lpstr>Having fun</vt:lpstr>
      <vt:lpstr>The data.</vt:lpstr>
      <vt:lpstr>Be a real person</vt:lpstr>
      <vt:lpstr>I Believe …</vt:lpstr>
      <vt:lpstr>I Believe …</vt:lpstr>
      <vt:lpstr>I Believe …</vt:lpstr>
      <vt:lpstr>Vehicle for passion</vt:lpstr>
      <vt:lpstr>I’m taking action!</vt:lpstr>
      <vt:lpstr>Slide 141</vt:lpstr>
    </vt:vector>
  </TitlesOfParts>
  <Company>Insomniac Games,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Game Engine of the Future</dc:title>
  <dc:creator>macton</dc:creator>
  <cp:lastModifiedBy>macton</cp:lastModifiedBy>
  <cp:revision>249</cp:revision>
  <dcterms:created xsi:type="dcterms:W3CDTF">2010-10-24T22:29:02Z</dcterms:created>
  <dcterms:modified xsi:type="dcterms:W3CDTF">2010-11-02T22:36:27Z</dcterms:modified>
</cp:coreProperties>
</file>